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09" r:id="rId3"/>
    <p:sldId id="1017" r:id="rId4"/>
    <p:sldId id="1022" r:id="rId5"/>
    <p:sldId id="1011" r:id="rId6"/>
    <p:sldId id="1012" r:id="rId7"/>
    <p:sldId id="1018" r:id="rId8"/>
    <p:sldId id="1025" r:id="rId9"/>
    <p:sldId id="1013" r:id="rId10"/>
    <p:sldId id="1019" r:id="rId11"/>
    <p:sldId id="1020" r:id="rId12"/>
    <p:sldId id="1027" r:id="rId13"/>
    <p:sldId id="1014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6075603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训练四年级上册英语外研版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9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3  What’s the weather like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Hit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it big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643889"/>
              </p:ext>
            </p:extLst>
          </p:nvPr>
        </p:nvGraphicFramePr>
        <p:xfrm>
          <a:off x="442086" y="908720"/>
          <a:ext cx="11305256" cy="5303520"/>
        </p:xfrm>
        <a:graphic>
          <a:graphicData uri="http://schemas.openxmlformats.org/drawingml/2006/table">
            <a:tbl>
              <a:tblPr firstRow="1" firstCol="1" bandRow="1"/>
              <a:tblGrid>
                <a:gridCol w="2448615">
                  <a:extLst>
                    <a:ext uri="{9D8B030D-6E8A-4147-A177-3AD203B41FA5}">
                      <a16:colId xmlns:a16="http://schemas.microsoft.com/office/drawing/2014/main" val="1419126230"/>
                    </a:ext>
                  </a:extLst>
                </a:gridCol>
                <a:gridCol w="2448615">
                  <a:extLst>
                    <a:ext uri="{9D8B030D-6E8A-4147-A177-3AD203B41FA5}">
                      <a16:colId xmlns:a16="http://schemas.microsoft.com/office/drawing/2014/main" val="4113425951"/>
                    </a:ext>
                  </a:extLst>
                </a:gridCol>
                <a:gridCol w="3348178">
                  <a:extLst>
                    <a:ext uri="{9D8B030D-6E8A-4147-A177-3AD203B41FA5}">
                      <a16:colId xmlns:a16="http://schemas.microsoft.com/office/drawing/2014/main" val="3940273656"/>
                    </a:ext>
                  </a:extLst>
                </a:gridCol>
                <a:gridCol w="3059848">
                  <a:extLst>
                    <a:ext uri="{9D8B030D-6E8A-4147-A177-3AD203B41FA5}">
                      <a16:colId xmlns:a16="http://schemas.microsoft.com/office/drawing/2014/main" val="36261299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17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Chen Ying and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Chen Hong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69428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Wang Ping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Shanghai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9741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Jiang Shan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Yunnan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1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9857936"/>
                  </a:ext>
                </a:extLst>
              </a:tr>
            </a:tbl>
          </a:graphicData>
        </a:graphic>
      </p:graphicFrame>
      <p:pic>
        <p:nvPicPr>
          <p:cNvPr id="2060" name="qtf2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238" y="1628800"/>
            <a:ext cx="1169884" cy="116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qtf2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636" y="1628800"/>
            <a:ext cx="1656184" cy="111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qtf2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222" y="2975273"/>
            <a:ext cx="1401237" cy="145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qtf2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620" y="2924944"/>
            <a:ext cx="1946162" cy="145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qtf2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029" y="4687926"/>
            <a:ext cx="1459622" cy="145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qtf21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730" y="4633675"/>
            <a:ext cx="1012004" cy="145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530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Wei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Guangzhou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books at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Ying and Chen Hong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.</a:t>
            </a: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1510" y="1296468"/>
            <a:ext cx="1171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0">
              <a:lnSpc>
                <a:spcPct val="150000"/>
              </a:lnSpc>
              <a:spcAft>
                <a:spcPts val="0"/>
              </a:spcAft>
            </a:pPr>
            <a:r>
              <a:rPr lang="en-US" altLang="zh-CN" spc="-60" dirty="0">
                <a:cs typeface="Times New Roman" panose="02020603050405020304" pitchFamily="18" charset="0"/>
              </a:rPr>
              <a:t>We are in Beijing</a:t>
            </a:r>
            <a:r>
              <a:rPr lang="en-US" altLang="zh-CN" spc="-6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60" dirty="0">
                <a:cs typeface="Times New Roman" panose="02020603050405020304" pitchFamily="18" charset="0"/>
              </a:rPr>
              <a:t> Today is snowy</a:t>
            </a:r>
            <a:r>
              <a:rPr lang="en-US" altLang="zh-CN" spc="-6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60" dirty="0">
                <a:cs typeface="Times New Roman" panose="02020603050405020304" pitchFamily="18" charset="0"/>
              </a:rPr>
              <a:t> We make </a:t>
            </a:r>
            <a:endParaRPr lang="en-US" altLang="zh-CN" spc="-60" dirty="0" smtClean="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cs typeface="Times New Roman" panose="02020603050405020304" pitchFamily="18" charset="0"/>
              </a:rPr>
              <a:t>snowman outside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69935" y="3863882"/>
            <a:ext cx="9165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am in Shanghai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Today is windy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 fly a kite in the park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6483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从表格中内容可知，地点是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有雪花图标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），活动是堆雪人（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snowman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54638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从表格中内容可知，地点是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有刮风图标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），活动是放风筝（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a kite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21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63223"/>
            <a:ext cx="11485848" cy="656846"/>
          </a:xfrm>
        </p:spPr>
        <p:txBody>
          <a:bodyPr/>
          <a:lstStyle/>
          <a:p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 Shan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8321" y="1894606"/>
            <a:ext cx="89883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am in Yunnan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Today is sunny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 play football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从表格中内容可知，地点是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Yunnan,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有太阳图标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），活动是踢足球（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football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4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93319"/>
          </a:xfrm>
          <a:solidFill>
            <a:srgbClr val="E8F6FD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600" dirty="0" smtClean="0">
              <a:latin typeface="+mn-ea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仿写句子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仿写之前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观察表格中的信息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包括人物名字、所在城市和天气情况。然后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分析例句所用的句式和各要素的先后顺序。要按照示例的句式仿写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动词短语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5" y="762920"/>
            <a:ext cx="1425147" cy="42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根据天气情况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为下图中的三人准备合适的物品。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9845"/>
            <a:ext cx="8519517" cy="6153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510790"/>
            <a:ext cx="3168352" cy="4275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/>
          <a:srcRect r="51282"/>
          <a:stretch/>
        </p:blipFill>
        <p:spPr>
          <a:xfrm>
            <a:off x="396352" y="2636912"/>
            <a:ext cx="4752528" cy="156435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51282"/>
          <a:stretch/>
        </p:blipFill>
        <p:spPr>
          <a:xfrm>
            <a:off x="388663" y="4437112"/>
            <a:ext cx="4752528" cy="156435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838622" y="4058488"/>
            <a:ext cx="45010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B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874054" y="5858688"/>
            <a:ext cx="392500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F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qtf198.jpg" descr="id:214749350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195439" y="2924944"/>
            <a:ext cx="6564156" cy="284076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519142" y="3986592"/>
            <a:ext cx="752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 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847734" y="3863211"/>
            <a:ext cx="753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 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162222" y="4725144"/>
            <a:ext cx="7739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A 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二、从方框中选择合适的内容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412776"/>
            <a:ext cx="11494992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Guimei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 Yunnan 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want to see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10415686" y="1124744"/>
            <a:ext cx="1368152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mtClean="0"/>
              <a:t>snow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real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turn on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weather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snowy</a:t>
            </a:r>
            <a:endParaRPr lang="zh-CN" altLang="zh-CN" dirty="0"/>
          </a:p>
        </p:txBody>
      </p:sp>
      <p:sp>
        <p:nvSpPr>
          <p:cNvPr id="2" name="矩形 1"/>
          <p:cNvSpPr/>
          <p:nvPr/>
        </p:nvSpPr>
        <p:spPr>
          <a:xfrm>
            <a:off x="2422798" y="1538320"/>
            <a:ext cx="1420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weather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3038" y="213331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weather 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是询问天气情况的常用句型。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46687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需要一个形容词来修饰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teacher,real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43380" y="2804700"/>
            <a:ext cx="7745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real</a:t>
            </a:r>
            <a:endParaRPr lang="zh-CN" altLang="en-US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457707"/>
            <a:ext cx="11485848" cy="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孩子们想要看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，结合所给单词，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）符合逻辑。</a:t>
            </a:r>
            <a:endParaRPr lang="en-US" altLang="zh-CN" sz="27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89206" y="3962195"/>
            <a:ext cx="1324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475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836712"/>
            <a:ext cx="1149499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watch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Peppa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TV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love our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10434158" y="1196752"/>
            <a:ext cx="1368152" cy="332398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mtClean="0"/>
              <a:t>snow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real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turn on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weather</a:t>
            </a:r>
            <a:endParaRPr lang="zh-CN" altLang="zh-CN" smtClean="0"/>
          </a:p>
          <a:p>
            <a:pPr eaLnBrk="1" hangingPunct="0"/>
            <a:r>
              <a:rPr lang="en-US" altLang="zh-CN" smtClean="0"/>
              <a:t>snowy</a:t>
            </a:r>
            <a:endParaRPr lang="zh-CN" altLang="zh-CN" dirty="0"/>
          </a:p>
        </p:txBody>
      </p:sp>
      <p:sp>
        <p:nvSpPr>
          <p:cNvPr id="7" name="内容占位符 3"/>
          <p:cNvSpPr>
            <a:spLocks noGrp="1"/>
          </p:cNvSpPr>
          <p:nvPr>
            <p:ph idx="1"/>
          </p:nvPr>
        </p:nvSpPr>
        <p:spPr>
          <a:xfrm>
            <a:off x="360854" y="150325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打开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）用于表示打开电视等电器，符合语境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69298" y="958569"/>
            <a:ext cx="1334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turn on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720066" y="2173353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snowy</a:t>
            </a:r>
            <a:endParaRPr lang="zh-CN" altLang="en-US" dirty="0"/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35744" y="27463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需要一个形容词来修饰名词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day,snowy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下雪的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92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三、选出与对话内容相符的图片。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a white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in the snow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89" y="717762"/>
            <a:ext cx="6260976" cy="676738"/>
          </a:xfrm>
          <a:prstGeom prst="rect">
            <a:avLst/>
          </a:prstGeom>
        </p:spPr>
      </p:pic>
      <p:pic>
        <p:nvPicPr>
          <p:cNvPr id="4" name="qtf199.jpg" descr="id:21474935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7940" y="2060848"/>
            <a:ext cx="1295357" cy="1271682"/>
          </a:xfrm>
          <a:prstGeom prst="rect">
            <a:avLst/>
          </a:prstGeom>
        </p:spPr>
      </p:pic>
      <p:pic>
        <p:nvPicPr>
          <p:cNvPr id="5" name="qtf200.jpg" descr="id:21474935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46342" y="2060848"/>
            <a:ext cx="1572692" cy="1271682"/>
          </a:xfrm>
          <a:prstGeom prst="rect">
            <a:avLst/>
          </a:prstGeom>
        </p:spPr>
      </p:pic>
      <p:pic>
        <p:nvPicPr>
          <p:cNvPr id="6" name="qtf201.jpg" descr="id:214749353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82552" y="2060848"/>
            <a:ext cx="1355108" cy="1271682"/>
          </a:xfrm>
          <a:prstGeom prst="rect">
            <a:avLst/>
          </a:prstGeom>
        </p:spPr>
      </p:pic>
      <p:pic>
        <p:nvPicPr>
          <p:cNvPr id="7" name="qtf202.jpg" descr="id:214749353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407708" y="2060848"/>
            <a:ext cx="1136396" cy="1271682"/>
          </a:xfrm>
          <a:prstGeom prst="rect">
            <a:avLst/>
          </a:prstGeom>
        </p:spPr>
      </p:pic>
      <p:pic>
        <p:nvPicPr>
          <p:cNvPr id="8" name="qtf203.jpg" descr="id:214749354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407574" y="2060848"/>
            <a:ext cx="1284083" cy="1271682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241211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82638" y="33550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7" name="内容占位符 1"/>
          <p:cNvSpPr txBox="1">
            <a:spLocks/>
          </p:cNvSpPr>
          <p:nvPr/>
        </p:nvSpPr>
        <p:spPr bwMode="auto">
          <a:xfrm>
            <a:off x="360854" y="3924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in the snow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中的场景相匹配。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内容占位符 2"/>
          <p:cNvSpPr txBox="1">
            <a:spLocks/>
          </p:cNvSpPr>
          <p:nvPr/>
        </p:nvSpPr>
        <p:spPr bwMode="auto">
          <a:xfrm>
            <a:off x="360854" y="458112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—What’s the weather like today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—It’s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 a T-shirt and shorts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恤衫和短裤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矩形 18"/>
          <p:cNvSpPr/>
          <p:nvPr/>
        </p:nvSpPr>
        <p:spPr>
          <a:xfrm>
            <a:off x="964166" y="46974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20" name="内容占位符 2"/>
          <p:cNvSpPr txBox="1">
            <a:spLocks/>
          </p:cNvSpPr>
          <p:nvPr/>
        </p:nvSpPr>
        <p:spPr bwMode="auto">
          <a:xfrm>
            <a:off x="360854" y="58684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和服饰与图片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中的天气和人物装扮匹配。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98246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—Do you see that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cute coat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—It’s so cold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—Put on your gloves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tf199.jpg" descr="id:21474935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7940" y="908720"/>
            <a:ext cx="1295357" cy="1271682"/>
          </a:xfrm>
          <a:prstGeom prst="rect">
            <a:avLst/>
          </a:prstGeom>
        </p:spPr>
      </p:pic>
      <p:pic>
        <p:nvPicPr>
          <p:cNvPr id="5" name="qtf200.jpg" descr="id:21474935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46342" y="908720"/>
            <a:ext cx="1572692" cy="1271682"/>
          </a:xfrm>
          <a:prstGeom prst="rect">
            <a:avLst/>
          </a:prstGeom>
        </p:spPr>
      </p:pic>
      <p:pic>
        <p:nvPicPr>
          <p:cNvPr id="6" name="qtf201.jpg" descr="id:21474935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82552" y="908720"/>
            <a:ext cx="1355108" cy="1271682"/>
          </a:xfrm>
          <a:prstGeom prst="rect">
            <a:avLst/>
          </a:prstGeom>
        </p:spPr>
      </p:pic>
      <p:pic>
        <p:nvPicPr>
          <p:cNvPr id="7" name="qtf202.jpg" descr="id:214749353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407708" y="908720"/>
            <a:ext cx="1136396" cy="1271682"/>
          </a:xfrm>
          <a:prstGeom prst="rect">
            <a:avLst/>
          </a:prstGeom>
        </p:spPr>
      </p:pic>
      <p:pic>
        <p:nvPicPr>
          <p:cNvPr id="8" name="qtf203.jpg" descr="id:214749354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07574" y="908720"/>
            <a:ext cx="1284083" cy="1271682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9998" y="125998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1071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45648" y="41106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62763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中的外套匹配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590498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中提到很冷，要戴上手套，与图片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中人物装扮匹配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56067" y="53732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360854" y="206084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—Hi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How’s the weather in your city today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793875" algn="l"/>
                <a:tab pos="44100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—I’m in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85004" y="21514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338165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与图片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中的云朵匹配。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四、从右栏中选出与左栏句子相对应的应答语。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 need my coat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run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Beijing,it’s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8164095" y="620688"/>
            <a:ext cx="4006160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home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take your 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5006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4166" y="21420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4166" y="27784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274" y="328498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问句询问是否需要外套，答语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不，你不需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符合逻辑，故选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2274" y="45723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提议跑步，答语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符合逻辑，故选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274" y="523843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1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提到北京天气是晴天，答语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你可以带上你的帽子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符合晴天的情景，故选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81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3873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windy and cloudy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10710" algn="l"/>
                <a:tab pos="702119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8020977" y="1034084"/>
            <a:ext cx="381642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tabLst>
                <a:tab pos="5653088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tabLst>
                <a:tab pos="5653088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</a:p>
          <a:p>
            <a:pPr eaLnBrk="1" hangingPunct="1">
              <a:tabLst>
                <a:tab pos="5653088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home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tabLst>
                <a:tab pos="5653088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take your 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</a:p>
          <a:p>
            <a:pPr eaLnBrk="1" hangingPunct="1">
              <a:tabLst>
                <a:tab pos="5653088" algn="l"/>
                <a:tab pos="98615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No,you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11966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1793" y="31244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173118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描述天气是有风且多云，可推测要下雨，答语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咱们回家吧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符合逻辑，故选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53318" y="363799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天气怎么样，答语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多云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符合逻辑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40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4107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群内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小朋友们统计了大家假期旅行的地点、天气情况和活动。根据表格内容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仿写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句子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53498"/>
            <a:ext cx="8020852" cy="731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604124"/>
            <a:ext cx="3618437" cy="479552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378868"/>
              </p:ext>
            </p:extLst>
          </p:nvPr>
        </p:nvGraphicFramePr>
        <p:xfrm>
          <a:off x="452586" y="2996952"/>
          <a:ext cx="11394116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330252">
                  <a:extLst>
                    <a:ext uri="{9D8B030D-6E8A-4147-A177-3AD203B41FA5}">
                      <a16:colId xmlns:a16="http://schemas.microsoft.com/office/drawing/2014/main" val="1357885644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72651592"/>
                    </a:ext>
                  </a:extLst>
                </a:gridCol>
                <a:gridCol w="3911079">
                  <a:extLst>
                    <a:ext uri="{9D8B030D-6E8A-4147-A177-3AD203B41FA5}">
                      <a16:colId xmlns:a16="http://schemas.microsoft.com/office/drawing/2014/main" val="2228245429"/>
                    </a:ext>
                  </a:extLst>
                </a:gridCol>
                <a:gridCol w="2848529">
                  <a:extLst>
                    <a:ext uri="{9D8B030D-6E8A-4147-A177-3AD203B41FA5}">
                      <a16:colId xmlns:a16="http://schemas.microsoft.com/office/drawing/2014/main" val="25066360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737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Wei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Guangzhou</a:t>
                      </a:r>
                      <a:endParaRPr lang="zh-CN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41071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D0D0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1971066"/>
                  </a:ext>
                </a:extLst>
              </a:tr>
            </a:tbl>
          </a:graphicData>
        </a:graphic>
      </p:graphicFrame>
      <p:pic>
        <p:nvPicPr>
          <p:cNvPr id="1028" name="qtf2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778" y="3780039"/>
            <a:ext cx="1684987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qtf2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598" y="3725910"/>
            <a:ext cx="1728192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710</Words>
  <Application>Microsoft Office PowerPoint</Application>
  <PresentationFormat>自定义</PresentationFormat>
  <Paragraphs>129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365</cp:revision>
  <dcterms:created xsi:type="dcterms:W3CDTF">2020-11-06T05:24:00Z</dcterms:created>
  <dcterms:modified xsi:type="dcterms:W3CDTF">2025-06-23T07:17:44Z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